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26" r:id="rId2"/>
    <p:sldId id="1041" r:id="rId3"/>
    <p:sldId id="1040" r:id="rId4"/>
    <p:sldId id="1044" r:id="rId5"/>
    <p:sldId id="1043" r:id="rId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teeraporn" initials="SP" lastIdx="1" clrIdx="0"/>
  <p:cmAuthor id="1" name="Mellors" initials="JWM" lastIdx="13" clrIdx="1"/>
  <p:cmAuthor id="2" name="Sharon Lewin" initials="SL" lastIdx="13" clrIdx="2"/>
  <p:cmAuthor id="3" name="LReilly Reilly" initials="LCR" lastIdx="1" clrIdx="3"/>
  <p:cmAuthor id="4" name="Mark de Souza" initials="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5B06"/>
    <a:srgbClr val="9D3E00"/>
    <a:srgbClr val="800080"/>
    <a:srgbClr val="D4F2EB"/>
    <a:srgbClr val="BBF2F2"/>
    <a:srgbClr val="D5F2EF"/>
    <a:srgbClr val="5D256E"/>
    <a:srgbClr val="FFFFFF"/>
    <a:srgbClr val="CB51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98699" autoAdjust="0"/>
  </p:normalViewPr>
  <p:slideViewPr>
    <p:cSldViewPr snapToObjects="1">
      <p:cViewPr varScale="1">
        <p:scale>
          <a:sx n="56" d="100"/>
          <a:sy n="56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08" d="100"/>
          <a:sy n="108" d="100"/>
        </p:scale>
        <p:origin x="-1352" y="200"/>
      </p:cViewPr>
      <p:guideLst>
        <p:guide orient="horz" pos="2880"/>
        <p:guide pos="2120"/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7418CA7-128A-5242-9409-C810FC268E23}" type="datetime1">
              <a:rPr lang="en-US"/>
              <a:pPr>
                <a:defRPr/>
              </a:pPr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D48774A-3066-BE43-8CE2-E2A3C4DF4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3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61D08B8E-729A-EF4E-80FF-51EBE72FE36D}" type="datetime1">
              <a:rPr lang="en-US"/>
              <a:pPr>
                <a:defRPr/>
              </a:pPr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9860C54A-F003-534C-A914-12E01923F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ヒラギノ角ゴ Pro W3" charset="-128"/>
        <a:cs typeface="ヒラギノ角ゴ Pro W3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704850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0C54A-F003-534C-A914-12E01923FAC8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1188" y="444500"/>
            <a:ext cx="587375" cy="646113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bg1"/>
                </a:solidFill>
                <a:ea typeface="ＭＳ Ｐゴシック" pitchFamily="-109" charset="-128"/>
                <a:cs typeface="ＭＳ Ｐゴシック" pitchFamily="-109" charset="-128"/>
                <a:sym typeface="Wingdings" charset="2"/>
              </a:rPr>
              <a:t></a:t>
            </a:r>
            <a:endParaRPr lang="en-US" sz="3600">
              <a:solidFill>
                <a:schemeClr val="bg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8248651" cy="967840"/>
          </a:xfrm>
        </p:spPr>
        <p:txBody>
          <a:bodyPr/>
          <a:lstStyle/>
          <a:p>
            <a:r>
              <a:rPr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657600"/>
            <a:ext cx="8248652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18" descr="MHRP logo 2011_we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4426" y="5943600"/>
            <a:ext cx="1354137" cy="71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209800" y="6317159"/>
            <a:ext cx="495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kern="1200" dirty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The views expressed are those of the authors and should not be construed to represent the positions of the U.S. Army or the Department of Defense. </a:t>
            </a:r>
          </a:p>
          <a:p>
            <a:endParaRPr lang="en-US" sz="900" dirty="0"/>
          </a:p>
        </p:txBody>
      </p:sp>
      <p:pic>
        <p:nvPicPr>
          <p:cNvPr id="2" name="Picture 1" descr="WRAIR logo screen sho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659117"/>
            <a:ext cx="1562100" cy="1031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609600" y="609600"/>
            <a:ext cx="8318500" cy="46038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298762"/>
            <a:ext cx="3728422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456329"/>
            <a:ext cx="3728422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8B03A28B-7019-A141-81BD-2ED944AFA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noFill/>
        </p:spPr>
        <p:txBody>
          <a:bodyPr rIns="182880" bIns="365760" anchor="b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sz="4200">
              <a:solidFill>
                <a:schemeClr val="bg1"/>
              </a:solidFill>
              <a:latin typeface="Corbe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 flipV="1">
            <a:off x="609600" y="6202363"/>
            <a:ext cx="8318500" cy="46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8113714" cy="566738"/>
          </a:xfrm>
          <a:noFill/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rgbClr val="09213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599" y="524256"/>
            <a:ext cx="8251635" cy="43525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81137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rgbClr val="09213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599" y="457200"/>
            <a:ext cx="8251635" cy="38221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noProof="0"/>
              <a:t>Click icon to add picture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 flipV="1">
            <a:off x="609600" y="914400"/>
            <a:ext cx="8318500" cy="46038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0"/>
            <a:ext cx="8248651" cy="967840"/>
          </a:xfrm>
        </p:spPr>
        <p:txBody>
          <a:bodyPr/>
          <a:lstStyle/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163" y="444500"/>
            <a:ext cx="8574087" cy="1468438"/>
          </a:xfrm>
          <a:prstGeom prst="rect">
            <a:avLst/>
          </a:prstGeom>
          <a:noFill/>
        </p:spPr>
        <p:txBody>
          <a:bodyPr rIns="182880" bIns="365760" anchor="b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sz="4200">
              <a:solidFill>
                <a:schemeClr val="bg1"/>
              </a:solidFill>
              <a:latin typeface="Corbe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1188" y="444500"/>
            <a:ext cx="587375" cy="646113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bg1"/>
                </a:solidFill>
                <a:ea typeface="ＭＳ Ｐゴシック" pitchFamily="-109" charset="-128"/>
                <a:cs typeface="ＭＳ Ｐゴシック" pitchFamily="-109" charset="-128"/>
                <a:sym typeface="Wingdings" charset="2"/>
              </a:rPr>
              <a:t></a:t>
            </a:r>
            <a:endParaRPr lang="en-US" sz="3600">
              <a:solidFill>
                <a:schemeClr val="bg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 flipV="1">
            <a:off x="609600" y="914400"/>
            <a:ext cx="8318500" cy="46038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600" y="1295400"/>
            <a:ext cx="8248649" cy="5099049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noProof="0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599" y="0"/>
            <a:ext cx="8248651" cy="967840"/>
          </a:xfrm>
        </p:spPr>
        <p:txBody>
          <a:bodyPr/>
          <a:lstStyle/>
          <a:p>
            <a:r>
              <a:rPr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noFill/>
        </p:spPr>
        <p:txBody>
          <a:bodyPr rIns="182880" bIns="365760" anchor="b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sz="4200">
              <a:solidFill>
                <a:srgbClr val="09213B"/>
              </a:solidFill>
              <a:latin typeface="Corbe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1188" y="4802188"/>
            <a:ext cx="587375" cy="646112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bg1"/>
                </a:solidFill>
                <a:ea typeface="ＭＳ Ｐゴシック" pitchFamily="-109" charset="-128"/>
                <a:cs typeface="ＭＳ Ｐゴシック" pitchFamily="-109" charset="-128"/>
                <a:sym typeface="Wingdings" charset="2"/>
              </a:rPr>
              <a:t></a:t>
            </a:r>
            <a:endParaRPr lang="en-US" sz="3600">
              <a:solidFill>
                <a:schemeClr val="bg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 flipV="1">
            <a:off x="609600" y="6278563"/>
            <a:ext cx="8318500" cy="46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802188"/>
            <a:ext cx="8574087" cy="1468437"/>
          </a:xfrm>
          <a:prstGeom prst="rect">
            <a:avLst/>
          </a:prstGeom>
          <a:noFill/>
        </p:spPr>
        <p:txBody>
          <a:bodyPr rIns="182880" bIns="365760" anchor="b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sz="4200">
              <a:solidFill>
                <a:schemeClr val="bg1"/>
              </a:solidFill>
              <a:latin typeface="Corbe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31188" y="4802188"/>
            <a:ext cx="587375" cy="646112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bg1"/>
                </a:solidFill>
                <a:ea typeface="ＭＳ Ｐゴシック" pitchFamily="-109" charset="-128"/>
                <a:cs typeface="ＭＳ Ｐゴシック" pitchFamily="-109" charset="-128"/>
                <a:sym typeface="Wingdings" charset="2"/>
              </a:rPr>
              <a:t></a:t>
            </a:r>
            <a:endParaRPr lang="en-US" sz="3600">
              <a:solidFill>
                <a:schemeClr val="bg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599" y="443754"/>
            <a:ext cx="8208310" cy="582625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noProof="0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 flipV="1">
            <a:off x="609600" y="893763"/>
            <a:ext cx="8318500" cy="46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8248651" cy="967840"/>
          </a:xfrm>
        </p:spPr>
        <p:txBody>
          <a:bodyPr/>
          <a:lstStyle/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3931920" cy="4830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376" y="1295400"/>
            <a:ext cx="3931920" cy="4830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66725"/>
            <a:ext cx="8574087" cy="113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 flipV="1">
            <a:off x="533400" y="868363"/>
            <a:ext cx="8318500" cy="46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197" y="0"/>
            <a:ext cx="8327053" cy="96784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163" y="455613"/>
            <a:ext cx="8574087" cy="113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 flipV="1">
            <a:off x="533400" y="969963"/>
            <a:ext cx="8318500" cy="46037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24850" cy="967840"/>
          </a:xfrm>
        </p:spPr>
        <p:txBody>
          <a:bodyPr/>
          <a:lstStyle/>
          <a:p>
            <a:r>
              <a:rPr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609600" y="609600"/>
            <a:ext cx="8318500" cy="46038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166688"/>
            <a:ext cx="631825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43E1E5FF-BA7A-6448-9FF3-AFB91E364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19200"/>
            <a:ext cx="794385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84163" y="228600"/>
            <a:ext cx="85740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481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5243" y="152400"/>
            <a:ext cx="492443" cy="914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/>
                <a:ea typeface="+mn-ea"/>
                <a:cs typeface="Corbel"/>
              </a:rPr>
              <a:t>MHRP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3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>
              <a:lumMod val="90000"/>
              <a:lumOff val="10000"/>
            </a:schemeClr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9213B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54025" indent="-454025" algn="l" rtl="0" eaLnBrk="0" fontAlgn="base" hangingPunct="0">
        <a:spcBef>
          <a:spcPts val="2000"/>
        </a:spcBef>
        <a:spcAft>
          <a:spcPct val="0"/>
        </a:spcAft>
        <a:buClr>
          <a:schemeClr val="tx2">
            <a:lumMod val="90000"/>
            <a:lumOff val="10000"/>
          </a:schemeClr>
        </a:buClr>
        <a:buSzPct val="90000"/>
        <a:buFont typeface="Wingdings" charset="2"/>
        <a:buChar char="§"/>
        <a:defRPr sz="2400" kern="1200">
          <a:solidFill>
            <a:srgbClr val="262626"/>
          </a:solidFill>
          <a:latin typeface="Arial"/>
          <a:ea typeface="ＭＳ Ｐゴシック" charset="-128"/>
          <a:cs typeface="ＭＳ Ｐゴシック" charset="-128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Clr>
          <a:schemeClr val="tx2">
            <a:lumMod val="90000"/>
            <a:lumOff val="10000"/>
          </a:schemeClr>
        </a:buClr>
        <a:buSzPct val="75000"/>
        <a:buFont typeface="Wingdings" charset="2"/>
        <a:buChar char="Ø"/>
        <a:defRPr sz="2200" kern="1200">
          <a:solidFill>
            <a:srgbClr val="262626"/>
          </a:solidFill>
          <a:latin typeface="Arial"/>
          <a:ea typeface="ＭＳ Ｐゴシック" charset="-128"/>
          <a:cs typeface="+mn-cs"/>
        </a:defRPr>
      </a:lvl2pPr>
      <a:lvl3pPr marL="1260475" indent="-346075" algn="l" rtl="0" eaLnBrk="0" fontAlgn="base" hangingPunct="0">
        <a:spcBef>
          <a:spcPts val="600"/>
        </a:spcBef>
        <a:spcAft>
          <a:spcPct val="0"/>
        </a:spcAft>
        <a:buClr>
          <a:schemeClr val="tx2">
            <a:lumMod val="90000"/>
            <a:lumOff val="10000"/>
          </a:schemeClr>
        </a:buClr>
        <a:buSzPct val="90000"/>
        <a:buFont typeface="Arial" charset="0"/>
        <a:buChar char="•"/>
        <a:defRPr sz="2000" kern="1200">
          <a:solidFill>
            <a:srgbClr val="262626"/>
          </a:solidFill>
          <a:latin typeface="Arial"/>
          <a:ea typeface="ヒラギノ角ゴ Pro W3" charset="-128"/>
          <a:cs typeface="ヒラギノ角ゴ Pro W3" charset="-128"/>
        </a:defRPr>
      </a:lvl3pPr>
      <a:lvl4pPr marL="1600200" indent="-339725" algn="l" rtl="0" eaLnBrk="0" fontAlgn="base" hangingPunct="0">
        <a:spcBef>
          <a:spcPts val="600"/>
        </a:spcBef>
        <a:spcAft>
          <a:spcPct val="0"/>
        </a:spcAft>
        <a:buClr>
          <a:schemeClr val="tx2">
            <a:lumMod val="90000"/>
            <a:lumOff val="10000"/>
          </a:schemeClr>
        </a:buClr>
        <a:buSzPct val="90000"/>
        <a:buFont typeface="Wingdings" charset="2"/>
        <a:buChar char="§"/>
        <a:defRPr kern="1200">
          <a:solidFill>
            <a:srgbClr val="262626"/>
          </a:solidFill>
          <a:latin typeface="Arial"/>
          <a:ea typeface="ヒラギノ角ゴ Pro W3" charset="-128"/>
          <a:cs typeface="ヒラギノ角ゴ Pro W3" charset="-128"/>
        </a:defRPr>
      </a:lvl4pPr>
      <a:lvl5pPr marL="1939925" indent="-331788" algn="l" rtl="0" eaLnBrk="0" fontAlgn="base" hangingPunct="0">
        <a:spcBef>
          <a:spcPts val="600"/>
        </a:spcBef>
        <a:spcAft>
          <a:spcPct val="0"/>
        </a:spcAft>
        <a:buClr>
          <a:schemeClr val="tx2">
            <a:lumMod val="90000"/>
            <a:lumOff val="10000"/>
          </a:schemeClr>
        </a:buClr>
        <a:buSzPct val="90000"/>
        <a:buFont typeface="Wingdings" charset="2"/>
        <a:buChar char="§"/>
        <a:defRPr kern="1200">
          <a:solidFill>
            <a:srgbClr val="262626"/>
          </a:solidFill>
          <a:latin typeface="Arial"/>
          <a:ea typeface="ヒラギノ角ゴ Pro W3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1" y="457200"/>
            <a:ext cx="8686799" cy="967840"/>
          </a:xfrm>
        </p:spPr>
        <p:txBody>
          <a:bodyPr/>
          <a:lstStyle/>
          <a:p>
            <a:r>
              <a:rPr lang="en-US" sz="2800" b="1" dirty="0" smtClean="0"/>
              <a:t>Favorable clinical phenotype reached in </a:t>
            </a:r>
            <a:br>
              <a:rPr lang="en-US" sz="2800" b="1" dirty="0" smtClean="0"/>
            </a:br>
            <a:r>
              <a:rPr lang="en-US" sz="2800" b="1" dirty="0" smtClean="0"/>
              <a:t>less than half of people treated in acute HIV infection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295400" y="19050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Jintanat </a:t>
            </a:r>
            <a:r>
              <a:rPr lang="en-US" b="1" dirty="0" smtClean="0">
                <a:latin typeface="+mn-lt"/>
              </a:rPr>
              <a:t>Ananworanich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Suteeraporn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Pinyakorn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Anchalee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Avihingsanon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Jiratchaya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Sophonphan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Carlo </a:t>
            </a:r>
            <a:r>
              <a:rPr lang="en-US" smtClean="0">
                <a:latin typeface="+mn-lt"/>
              </a:rPr>
              <a:t>Sacdalan, </a:t>
            </a:r>
            <a:r>
              <a:rPr lang="en-US" dirty="0">
                <a:latin typeface="+mn-lt"/>
              </a:rPr>
              <a:t>Eugene </a:t>
            </a:r>
            <a:r>
              <a:rPr lang="en-US" dirty="0" smtClean="0">
                <a:latin typeface="+mn-lt"/>
              </a:rPr>
              <a:t>Kroon, </a:t>
            </a:r>
            <a:r>
              <a:rPr lang="en-US" dirty="0" err="1">
                <a:latin typeface="+mn-lt"/>
              </a:rPr>
              <a:t>Donn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Colby, </a:t>
            </a:r>
            <a:r>
              <a:rPr lang="en-US" dirty="0" err="1">
                <a:latin typeface="+mn-lt"/>
              </a:rPr>
              <a:t>Duanghathai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Suttichom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Peeriya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Prueksakaew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Sasiwimol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Ubolyam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Rapee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Trichavaroj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Mark de </a:t>
            </a:r>
            <a:r>
              <a:rPr lang="en-US" dirty="0" smtClean="0">
                <a:latin typeface="+mn-lt"/>
              </a:rPr>
              <a:t>Souza, </a:t>
            </a:r>
            <a:r>
              <a:rPr lang="en-US" dirty="0">
                <a:latin typeface="+mn-lt"/>
              </a:rPr>
              <a:t>Nelson </a:t>
            </a:r>
            <a:r>
              <a:rPr lang="en-US" dirty="0" smtClean="0">
                <a:latin typeface="+mn-lt"/>
              </a:rPr>
              <a:t>Michael, </a:t>
            </a:r>
            <a:r>
              <a:rPr lang="en-US" dirty="0">
                <a:latin typeface="+mn-lt"/>
              </a:rPr>
              <a:t>Merlin L. </a:t>
            </a:r>
            <a:r>
              <a:rPr lang="en-US" dirty="0" smtClean="0">
                <a:latin typeface="+mn-lt"/>
              </a:rPr>
              <a:t>Robb, </a:t>
            </a:r>
            <a:r>
              <a:rPr lang="en-US" dirty="0" err="1">
                <a:latin typeface="+mn-lt"/>
              </a:rPr>
              <a:t>Praphan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Phanuphak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>
                <a:latin typeface="+mn-lt"/>
              </a:rPr>
              <a:t>Nittaya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Phanuphak</a:t>
            </a:r>
            <a:r>
              <a:rPr lang="en-US" dirty="0" smtClean="0">
                <a:latin typeface="+mn-lt"/>
              </a:rPr>
              <a:t> </a:t>
            </a:r>
          </a:p>
          <a:p>
            <a:pPr algn="ctr"/>
            <a:r>
              <a:rPr lang="en-US" dirty="0" smtClean="0">
                <a:latin typeface="+mn-lt"/>
              </a:rPr>
              <a:t>on </a:t>
            </a:r>
            <a:r>
              <a:rPr lang="en-US" dirty="0">
                <a:latin typeface="+mn-lt"/>
              </a:rPr>
              <a:t>behalf of the RV254/SEARCH 010 and HIV-NAT 006 Study Groups</a:t>
            </a:r>
          </a:p>
          <a:p>
            <a:pPr algn="ctr"/>
            <a:r>
              <a:rPr lang="en-US" baseline="30000" dirty="0">
                <a:latin typeface="+mn-lt"/>
              </a:rPr>
              <a:t> 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855" y="4318119"/>
            <a:ext cx="7427847" cy="1138773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Acknowledgement</a:t>
            </a:r>
          </a:p>
          <a:p>
            <a:pPr algn="ctr"/>
            <a:r>
              <a:rPr lang="en-US" sz="2200" dirty="0" smtClean="0">
                <a:latin typeface="+mn-lt"/>
              </a:rPr>
              <a:t>Participants in the RV254/SEARCH010 and HIV-NAT 006 studies</a:t>
            </a:r>
          </a:p>
          <a:p>
            <a:pPr algn="ctr"/>
            <a:r>
              <a:rPr lang="en-US" sz="2000" dirty="0" smtClean="0">
                <a:latin typeface="+mn-lt"/>
              </a:rPr>
              <a:t>Investigators and sponsors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latin typeface="+mn-lt"/>
              </a:rPr>
              <a:t>Jintanat Ananworanich has received honorarium for participating in advisory meetings for </a:t>
            </a:r>
            <a:r>
              <a:rPr lang="en-US" sz="2200" dirty="0" err="1" smtClean="0">
                <a:latin typeface="+mn-lt"/>
              </a:rPr>
              <a:t>ViiV</a:t>
            </a:r>
            <a:r>
              <a:rPr lang="en-US" sz="2200" dirty="0" smtClean="0">
                <a:latin typeface="+mn-lt"/>
              </a:rPr>
              <a:t> Healthcare, Merck, Gilead, </a:t>
            </a:r>
            <a:r>
              <a:rPr lang="en-US" sz="2200" dirty="0" err="1" smtClean="0">
                <a:latin typeface="+mn-lt"/>
              </a:rPr>
              <a:t>AbbVie</a:t>
            </a:r>
            <a:r>
              <a:rPr lang="en-US" sz="2200" dirty="0" smtClean="0">
                <a:latin typeface="+mn-lt"/>
              </a:rPr>
              <a:t> and Roche</a:t>
            </a:r>
          </a:p>
          <a:p>
            <a:r>
              <a:rPr lang="en-US" sz="2200" dirty="0" smtClean="0">
                <a:latin typeface="+mn-lt"/>
              </a:rPr>
              <a:t>Others declare no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14084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67840"/>
          </a:xfrm>
        </p:spPr>
        <p:txBody>
          <a:bodyPr/>
          <a:lstStyle/>
          <a:p>
            <a:r>
              <a:rPr lang="en-US" sz="2800" dirty="0" smtClean="0"/>
              <a:t>Favorable clinical phenotype after at least 2 years on ART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914400"/>
            <a:ext cx="4771499" cy="22621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Definition of favorable clinical phenotype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+mn-lt"/>
              </a:rPr>
              <a:t>No serious clinical events</a:t>
            </a:r>
          </a:p>
          <a:p>
            <a:pPr marL="800100" lvl="1" indent="-342900">
              <a:buFont typeface="Arial"/>
              <a:buChar char="•"/>
            </a:pPr>
            <a:r>
              <a:rPr lang="en-US" sz="1700" dirty="0" smtClean="0">
                <a:latin typeface="+mn-lt"/>
              </a:rPr>
              <a:t>No deaths</a:t>
            </a:r>
          </a:p>
          <a:p>
            <a:pPr marL="800100" lvl="1" indent="-342900">
              <a:buFont typeface="Arial"/>
              <a:buChar char="•"/>
            </a:pPr>
            <a:r>
              <a:rPr lang="en-US" sz="1700" dirty="0" smtClean="0">
                <a:latin typeface="+mn-lt"/>
              </a:rPr>
              <a:t>No AIDS-defining illness</a:t>
            </a:r>
          </a:p>
          <a:p>
            <a:pPr marL="800100" lvl="1" indent="-342900">
              <a:buFont typeface="Arial"/>
              <a:buChar char="•"/>
            </a:pPr>
            <a:r>
              <a:rPr lang="en-US" sz="1700" dirty="0" smtClean="0">
                <a:latin typeface="+mn-lt"/>
              </a:rPr>
              <a:t>No grade 4 adverse events</a:t>
            </a:r>
            <a:endParaRPr lang="en-US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+mn-lt"/>
              </a:rPr>
              <a:t>Latest CD4 &gt; 500 cells/mm</a:t>
            </a:r>
            <a:r>
              <a:rPr lang="en-US" baseline="30000" dirty="0">
                <a:latin typeface="+mn-lt"/>
              </a:rPr>
              <a:t>3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+mn-lt"/>
              </a:rPr>
              <a:t>Latest CD4/CD8 ratio &gt; </a:t>
            </a:r>
            <a:r>
              <a:rPr lang="en-US" dirty="0" smtClean="0">
                <a:latin typeface="+mn-lt"/>
              </a:rPr>
              <a:t>1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+mn-lt"/>
              </a:rPr>
              <a:t>VL &lt; 20 copies/ml at every visit after week 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413760"/>
            <a:ext cx="5755558" cy="33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2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740"/>
            <a:ext cx="8324850" cy="967840"/>
          </a:xfrm>
        </p:spPr>
        <p:txBody>
          <a:bodyPr/>
          <a:lstStyle/>
          <a:p>
            <a:r>
              <a:rPr lang="en-US" sz="2800" dirty="0" smtClean="0"/>
              <a:t>AHI treatment is associated with </a:t>
            </a:r>
            <a:br>
              <a:rPr lang="en-US" sz="2800" dirty="0" smtClean="0"/>
            </a:br>
            <a:r>
              <a:rPr lang="en-US" sz="2800" dirty="0" smtClean="0"/>
              <a:t>higher CD4/CD8 ratio and fewer viral load blips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1" y="1311941"/>
            <a:ext cx="3911489" cy="2343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444" y="1295400"/>
            <a:ext cx="3911493" cy="2346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56" y="3962400"/>
            <a:ext cx="3907962" cy="2530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88" y="3962400"/>
            <a:ext cx="3907962" cy="2508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8156" y="1093772"/>
            <a:ext cx="259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No serious clinical events</a:t>
            </a:r>
            <a:endParaRPr lang="en-US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6756" y="1110734"/>
            <a:ext cx="283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Latest CD4 &gt; 500 cells/mm</a:t>
            </a:r>
            <a:r>
              <a:rPr lang="en-US" b="1" baseline="30000" dirty="0" smtClean="0">
                <a:latin typeface="+mn-lt"/>
              </a:rPr>
              <a:t>3</a:t>
            </a:r>
            <a:endParaRPr lang="en-US" b="1" baseline="30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456" y="3777734"/>
            <a:ext cx="202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Latest CD4/CD8 &gt; 1</a:t>
            </a:r>
            <a:endParaRPr lang="en-US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9444" y="3721100"/>
            <a:ext cx="190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No viral load blips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44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Acute HIV infection </a:t>
            </a:r>
            <a:r>
              <a:rPr lang="en-US" dirty="0">
                <a:latin typeface="+mn-lt"/>
              </a:rPr>
              <a:t>treatment had higher rates of favorable clinical phenotype than </a:t>
            </a:r>
            <a:r>
              <a:rPr lang="en-US" dirty="0" smtClean="0">
                <a:latin typeface="+mn-lt"/>
              </a:rPr>
              <a:t>chronic HIV infection</a:t>
            </a:r>
          </a:p>
          <a:p>
            <a:r>
              <a:rPr lang="en-US" dirty="0" smtClean="0">
                <a:latin typeface="+mn-lt"/>
              </a:rPr>
              <a:t>Despite </a:t>
            </a:r>
            <a:r>
              <a:rPr lang="en-US" dirty="0">
                <a:latin typeface="+mn-lt"/>
              </a:rPr>
              <a:t>initiating ART as early as </a:t>
            </a:r>
            <a:r>
              <a:rPr lang="en-US" dirty="0" err="1">
                <a:latin typeface="+mn-lt"/>
              </a:rPr>
              <a:t>Fiebig</a:t>
            </a:r>
            <a:r>
              <a:rPr lang="en-US" dirty="0">
                <a:latin typeface="+mn-lt"/>
              </a:rPr>
              <a:t> I/II </a:t>
            </a:r>
            <a:r>
              <a:rPr lang="en-US" dirty="0" err="1">
                <a:latin typeface="+mn-lt"/>
              </a:rPr>
              <a:t>seronegative</a:t>
            </a:r>
            <a:r>
              <a:rPr lang="en-US" dirty="0">
                <a:latin typeface="+mn-lt"/>
              </a:rPr>
              <a:t> AHI, less than half </a:t>
            </a:r>
            <a:r>
              <a:rPr lang="en-US" dirty="0" smtClean="0">
                <a:latin typeface="+mn-lt"/>
              </a:rPr>
              <a:t>achieved a  </a:t>
            </a:r>
            <a:r>
              <a:rPr lang="en-US" dirty="0">
                <a:latin typeface="+mn-lt"/>
              </a:rPr>
              <a:t>favorable clinical </a:t>
            </a:r>
            <a:r>
              <a:rPr lang="en-US" dirty="0" smtClean="0">
                <a:latin typeface="+mn-lt"/>
              </a:rPr>
              <a:t>phenotype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Understanding </a:t>
            </a:r>
            <a:r>
              <a:rPr lang="en-US" dirty="0">
                <a:latin typeface="+mn-lt"/>
              </a:rPr>
              <a:t>the pathogenesis that distinguishes favorable vs. unfavorable clinical phenotypes may be important in improving therapy and developing HIV remission </a:t>
            </a:r>
            <a:r>
              <a:rPr lang="en-US" dirty="0" smtClean="0">
                <a:latin typeface="+mn-lt"/>
              </a:rPr>
              <a:t>strategies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7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HRP Sidebar_2012(19)">
  <a:themeElements>
    <a:clrScheme name="Custom 3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223EA8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19362</TotalTime>
  <Words>235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Corbel</vt:lpstr>
      <vt:lpstr>Wingdings</vt:lpstr>
      <vt:lpstr>ヒラギノ角ゴ Pro W3</vt:lpstr>
      <vt:lpstr>MHRP Sidebar_2012(19)</vt:lpstr>
      <vt:lpstr>Favorable clinical phenotype reached in  less than half of people treated in acute HIV infection</vt:lpstr>
      <vt:lpstr>Disclosures</vt:lpstr>
      <vt:lpstr>Favorable clinical phenotype after at least 2 years on ART</vt:lpstr>
      <vt:lpstr>AHI treatment is associated with  higher CD4/CD8 ratio and fewer viral load blips</vt:lpstr>
      <vt:lpstr>Conclusion</vt:lpstr>
    </vt:vector>
  </TitlesOfParts>
  <Company>MHRP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Registered User</dc:creator>
  <cp:lastModifiedBy>Saal</cp:lastModifiedBy>
  <cp:revision>1346</cp:revision>
  <cp:lastPrinted>2018-07-17T14:07:33Z</cp:lastPrinted>
  <dcterms:created xsi:type="dcterms:W3CDTF">2014-06-13T19:46:03Z</dcterms:created>
  <dcterms:modified xsi:type="dcterms:W3CDTF">2018-07-23T13:40:33Z</dcterms:modified>
</cp:coreProperties>
</file>